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70" r:id="rId9"/>
    <p:sldId id="266" r:id="rId10"/>
    <p:sldId id="267" r:id="rId11"/>
    <p:sldId id="271" r:id="rId12"/>
    <p:sldId id="268" r:id="rId13"/>
    <p:sldId id="269" r:id="rId14"/>
    <p:sldId id="272" r:id="rId15"/>
    <p:sldId id="273" r:id="rId16"/>
    <p:sldId id="282" r:id="rId17"/>
    <p:sldId id="283" r:id="rId18"/>
    <p:sldId id="321" r:id="rId19"/>
    <p:sldId id="322" r:id="rId20"/>
    <p:sldId id="284" r:id="rId21"/>
    <p:sldId id="285" r:id="rId22"/>
    <p:sldId id="286" r:id="rId23"/>
    <p:sldId id="287" r:id="rId24"/>
    <p:sldId id="323" r:id="rId25"/>
    <p:sldId id="324" r:id="rId26"/>
    <p:sldId id="288" r:id="rId27"/>
    <p:sldId id="290" r:id="rId28"/>
    <p:sldId id="289" r:id="rId29"/>
    <p:sldId id="293" r:id="rId30"/>
    <p:sldId id="292" r:id="rId31"/>
    <p:sldId id="315" r:id="rId32"/>
    <p:sldId id="291" r:id="rId33"/>
    <p:sldId id="314" r:id="rId34"/>
    <p:sldId id="294" r:id="rId35"/>
    <p:sldId id="319" r:id="rId36"/>
    <p:sldId id="318" r:id="rId37"/>
    <p:sldId id="320" r:id="rId38"/>
    <p:sldId id="296" r:id="rId39"/>
    <p:sldId id="306" r:id="rId40"/>
    <p:sldId id="298" r:id="rId41"/>
    <p:sldId id="297" r:id="rId42"/>
    <p:sldId id="310" r:id="rId43"/>
    <p:sldId id="311" r:id="rId44"/>
    <p:sldId id="299" r:id="rId45"/>
    <p:sldId id="300" r:id="rId46"/>
    <p:sldId id="301" r:id="rId47"/>
    <p:sldId id="304" r:id="rId48"/>
    <p:sldId id="305" r:id="rId49"/>
    <p:sldId id="316" r:id="rId50"/>
    <p:sldId id="317" r:id="rId51"/>
    <p:sldId id="308" r:id="rId52"/>
    <p:sldId id="31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34" autoAdjust="0"/>
  </p:normalViewPr>
  <p:slideViewPr>
    <p:cSldViewPr snapToGrid="0" snapToObjects="1">
      <p:cViewPr>
        <p:scale>
          <a:sx n="99" d="100"/>
          <a:sy n="99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6FF0F-EB30-1E42-9446-3C85058054C4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E5E2-3CED-8A46-9EAA-3D24BCBCE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Vs RDBMS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 Scaling Horizontally vs Vertically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RDBMS == High Functionality &amp; Low Scalability | MongoDB == High Scalability &amp; Moderate =&gt; High Functionality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Mongo Gives Up Joins &amp; Transactions, because those are the two main things that scale poorly horizontally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No Constraints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No Schema  </a:t>
            </a:r>
          </a:p>
          <a:p>
            <a:pPr lvl="0" defTabSz="457200">
              <a:defRPr sz="18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16mb document size limit.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is BIG Table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9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like items on the same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4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Refferential</a:t>
            </a:r>
            <a:r>
              <a:rPr lang="en-US" dirty="0" smtClean="0"/>
              <a:t> Integrity</a:t>
            </a:r>
          </a:p>
          <a:p>
            <a:r>
              <a:rPr lang="en-US" dirty="0" smtClean="0"/>
              <a:t>No Schema / Implied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3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Fincher – Alien3,</a:t>
            </a:r>
            <a:r>
              <a:rPr lang="en-US" baseline="0" dirty="0" smtClean="0"/>
              <a:t> Seven, The Girl With The Dragon Tattoo, Zodiac, The Game….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not just that</a:t>
            </a:r>
            <a:r>
              <a:rPr lang="en-US" baseline="0" dirty="0" smtClean="0"/>
              <a:t> the data is there, you want to be able to DO something with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Flow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Internet of things…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Streaming Data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Twitter – tweets per minute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Cerner for sepsis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Documents, Finances, Personal Files…</a:t>
            </a:r>
          </a:p>
          <a:p>
            <a:pPr lvl="2"/>
            <a:r>
              <a:rPr lang="en-US" dirty="0" smtClean="0"/>
              <a:t>But now add photos, AV, 3d Models, Location Data</a:t>
            </a:r>
          </a:p>
          <a:p>
            <a:pPr lvl="1"/>
            <a:r>
              <a:rPr lang="en-US" dirty="0" smtClean="0"/>
              <a:t>Can’t categorize -- unstructured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Developed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the open source version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Map Step</a:t>
            </a:r>
          </a:p>
          <a:p>
            <a:pPr lvl="1"/>
            <a:r>
              <a:rPr lang="en-US" dirty="0" smtClean="0"/>
              <a:t>Split the Data and </a:t>
            </a:r>
            <a:r>
              <a:rPr lang="en-US" dirty="0" err="1" smtClean="0"/>
              <a:t>PreProcess</a:t>
            </a:r>
            <a:endParaRPr lang="en-US" dirty="0" smtClean="0"/>
          </a:p>
          <a:p>
            <a:r>
              <a:rPr lang="en-US" dirty="0" smtClean="0"/>
              <a:t>Reduce Step</a:t>
            </a:r>
          </a:p>
          <a:p>
            <a:pPr lvl="1"/>
            <a:r>
              <a:rPr lang="en-US" dirty="0" smtClean="0"/>
              <a:t>Aggregate the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Doug Cutting </a:t>
            </a:r>
            <a:r>
              <a:rPr lang="en-US" dirty="0" err="1" smtClean="0"/>
              <a:t>Nutch</a:t>
            </a:r>
            <a:r>
              <a:rPr lang="en-US" baseline="0" dirty="0" smtClean="0"/>
              <a:t> spider </a:t>
            </a:r>
            <a:r>
              <a:rPr lang="en-US" baseline="0" dirty="0" err="1" smtClean="0"/>
              <a:t>scrawler</a:t>
            </a:r>
            <a:r>
              <a:rPr lang="en-U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Open Source Version of Google’s Map reduce plus HDFS File system for managing</a:t>
            </a:r>
            <a:r>
              <a:rPr lang="en-US" baseline="0" dirty="0" smtClean="0"/>
              <a:t> the data. </a:t>
            </a:r>
          </a:p>
          <a:p>
            <a:r>
              <a:rPr lang="en-US" baseline="0" dirty="0" smtClean="0"/>
              <a:t>3 Copies of everything. </a:t>
            </a:r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these servers have disk and CPU. So instead of pulling the data to the code, you push the code to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, Doug Cutting Co-Creator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the </a:t>
            </a:r>
            <a:r>
              <a:rPr lang="en-US" dirty="0" smtClean="0"/>
              <a:t>– Architect at </a:t>
            </a:r>
            <a:r>
              <a:rPr lang="en-US" dirty="0" err="1" smtClean="0"/>
              <a:t>Cloudera</a:t>
            </a:r>
            <a:r>
              <a:rPr lang="en-US" dirty="0" smtClean="0"/>
              <a:t>. He pulled some people</a:t>
            </a:r>
            <a:r>
              <a:rPr lang="en-US" baseline="0" dirty="0" smtClean="0"/>
              <a:t> with him. </a:t>
            </a:r>
          </a:p>
          <a:p>
            <a:r>
              <a:rPr lang="en-US" baseline="0" dirty="0" smtClean="0"/>
              <a:t>The Original team was at Yahoo and they where spun off into </a:t>
            </a:r>
            <a:r>
              <a:rPr lang="en-US" baseline="0" dirty="0" err="1" smtClean="0"/>
              <a:t>Hortonworks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does</a:t>
            </a:r>
            <a:r>
              <a:rPr lang="en-US" baseline="0" dirty="0" smtClean="0"/>
              <a:t> data aggregation,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is for simple selects….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Johan </a:t>
            </a:r>
            <a:r>
              <a:rPr lang="en-US" dirty="0" err="1" smtClean="0"/>
              <a:t>Oskarsson</a:t>
            </a:r>
            <a:r>
              <a:rPr lang="en-US" dirty="0" smtClean="0"/>
              <a:t>  in 2009 organizing an </a:t>
            </a:r>
            <a:r>
              <a:rPr lang="en-US" baseline="0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2500"/>
            </a:lvl1pPr>
            <a:lvl2pPr marL="0" indent="0" algn="ctr">
              <a:spcBef>
                <a:spcPts val="0"/>
              </a:spcBef>
              <a:buSzTx/>
              <a:buNone/>
              <a:defRPr sz="2500"/>
            </a:lvl2pPr>
            <a:lvl3pPr marL="0" indent="0" algn="ctr">
              <a:spcBef>
                <a:spcPts val="0"/>
              </a:spcBef>
              <a:buSzTx/>
              <a:buNone/>
              <a:defRPr sz="2500"/>
            </a:lvl3pPr>
            <a:lvl4pPr marL="0" indent="0" algn="ctr">
              <a:spcBef>
                <a:spcPts val="0"/>
              </a:spcBef>
              <a:buSzTx/>
              <a:buNone/>
              <a:defRPr sz="2500"/>
            </a:lvl4pPr>
            <a:lvl5pPr marL="0" indent="0" algn="ctr">
              <a:spcBef>
                <a:spcPts val="0"/>
              </a:spcBef>
              <a:buSzTx/>
              <a:buNone/>
              <a:defRPr sz="2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57840593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211-9E15-BD4A-8FB2-1E8C24BAAEB9}" type="datetimeFigureOut">
              <a:rPr lang="en-US" smtClean="0"/>
              <a:t>6/21/14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M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57" y="-235693"/>
            <a:ext cx="10260475" cy="804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867" y="4081435"/>
            <a:ext cx="7772400" cy="147002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Demystifying Big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0142" y="5222573"/>
            <a:ext cx="6400800" cy="1752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Jonathan Mills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0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90" y="-1862685"/>
            <a:ext cx="309511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sz="40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3933" y="2308982"/>
            <a:ext cx="3117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accent3">
                    <a:lumMod val="75000"/>
                  </a:schemeClr>
                </a:solidFill>
                <a:latin typeface="Apple Chancery"/>
                <a:cs typeface="Apple Chancery"/>
              </a:rPr>
              <a:t>V</a:t>
            </a:r>
            <a:endParaRPr lang="en-US" sz="30000" dirty="0">
              <a:solidFill>
                <a:schemeClr val="accent3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894" y="274638"/>
            <a:ext cx="3994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accent4">
                    <a:lumMod val="75000"/>
                  </a:schemeClr>
                </a:solidFill>
                <a:latin typeface="Braggadocio"/>
                <a:cs typeface="Braggadocio"/>
              </a:rPr>
              <a:t>V</a:t>
            </a:r>
            <a:endParaRPr lang="en-US" sz="30000" dirty="0">
              <a:solidFill>
                <a:schemeClr val="accent4">
                  <a:lumMod val="75000"/>
                </a:schemeClr>
              </a:solidFill>
              <a:latin typeface="Braggadocio"/>
              <a:cs typeface="Braggadocio"/>
            </a:endParaRPr>
          </a:p>
        </p:txBody>
      </p:sp>
    </p:spTree>
    <p:extLst>
      <p:ext uri="{BB962C8B-B14F-4D97-AF65-F5344CB8AC3E}">
        <p14:creationId xmlns:p14="http://schemas.microsoft.com/office/powerpoint/2010/main" val="1501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izona-Grand-Can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7" y="0"/>
            <a:ext cx="10149417" cy="67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1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Volume</a:t>
            </a:r>
          </a:p>
          <a:p>
            <a:pPr lvl="2"/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9609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agara-falls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117" y="0"/>
            <a:ext cx="13880065" cy="783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05897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Velocity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4932"/>
            <a:ext cx="5057423" cy="3793067"/>
          </a:xfrm>
          <a:prstGeom prst="rect">
            <a:avLst/>
          </a:prstGeom>
        </p:spPr>
      </p:pic>
      <p:pic>
        <p:nvPicPr>
          <p:cNvPr id="5" name="Picture 4" descr="Vegg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9" y="0"/>
            <a:ext cx="4290711" cy="3218034"/>
          </a:xfrm>
          <a:prstGeom prst="rect">
            <a:avLst/>
          </a:prstGeom>
        </p:spPr>
      </p:pic>
      <p:pic>
        <p:nvPicPr>
          <p:cNvPr id="7" name="Picture 6" descr="people-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220" cy="3064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45" y="54929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Variety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 descr="Mountai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10" y="3064932"/>
            <a:ext cx="4380089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ntable-treasure-map-for-kid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84" y="-372003"/>
            <a:ext cx="8877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257" y="5771568"/>
            <a:ext cx="8229600" cy="1143000"/>
          </a:xfrm>
        </p:spPr>
        <p:txBody>
          <a:bodyPr/>
          <a:lstStyle/>
          <a:p>
            <a:r>
              <a:rPr lang="en-US" dirty="0" smtClean="0"/>
              <a:t>Map Reduce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3" y="2129966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-elephan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" y="849000"/>
            <a:ext cx="7568184" cy="27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rtonwork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725634"/>
            <a:ext cx="4818452" cy="2684566"/>
          </a:xfrm>
          <a:prstGeom prst="rect">
            <a:avLst/>
          </a:prstGeom>
        </p:spPr>
      </p:pic>
      <p:pic>
        <p:nvPicPr>
          <p:cNvPr id="6" name="Picture 5" descr="cloudera-Logo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1256811"/>
            <a:ext cx="4820827" cy="1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4033"/>
            <a:ext cx="8229600" cy="1143000"/>
          </a:xfrm>
        </p:spPr>
        <p:txBody>
          <a:bodyPr/>
          <a:lstStyle/>
          <a:p>
            <a:r>
              <a:rPr lang="en-US" dirty="0" smtClean="0"/>
              <a:t>But it doesn’t end there….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9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era-hadoop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6804"/>
            <a:ext cx="9107011" cy="39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1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Director R&amp;D</a:t>
            </a:r>
            <a:r>
              <a:rPr lang="en-US" dirty="0"/>
              <a:t> </a:t>
            </a:r>
            <a:r>
              <a:rPr lang="en-US" dirty="0" smtClean="0"/>
              <a:t>@ 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943" y="4931087"/>
            <a:ext cx="8229600" cy="1143000"/>
          </a:xfrm>
        </p:spPr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34" y="4610394"/>
            <a:ext cx="8229600" cy="1143000"/>
          </a:xfrm>
        </p:spPr>
        <p:txBody>
          <a:bodyPr/>
          <a:lstStyle/>
          <a:p>
            <a:r>
              <a:rPr lang="en-US" dirty="0" smtClean="0"/>
              <a:t>Why is it called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43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0" dirty="0" smtClean="0"/>
              <a:t>#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1180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11703"/>
            <a:ext cx="361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Non-Relational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970428" y="2381144"/>
            <a:ext cx="3174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Open-Source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195035" y="3516767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Cluster Friendly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70428" y="4652389"/>
            <a:ext cx="2957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Century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1195035" y="5580425"/>
            <a:ext cx="300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Schema-less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23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 flipH="1">
            <a:off x="1535906" y="5545336"/>
            <a:ext cx="6061636" cy="1"/>
          </a:xfrm>
          <a:prstGeom prst="line">
            <a:avLst/>
          </a:prstGeom>
          <a:ln w="50800">
            <a:solidFill>
              <a:srgbClr val="4F81BD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1526976" y="1183064"/>
            <a:ext cx="1" cy="4380132"/>
          </a:xfrm>
          <a:prstGeom prst="line">
            <a:avLst/>
          </a:prstGeom>
          <a:ln w="50800">
            <a:solidFill>
              <a:srgbClr val="4F81BD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6200000">
            <a:off x="418331" y="3246934"/>
            <a:ext cx="1638441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EC14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Scalability</a:t>
            </a:r>
          </a:p>
        </p:txBody>
      </p:sp>
      <p:sp>
        <p:nvSpPr>
          <p:cNvPr id="90" name="Shape 90"/>
          <p:cNvSpPr/>
          <p:nvPr/>
        </p:nvSpPr>
        <p:spPr>
          <a:xfrm>
            <a:off x="3562871" y="5559723"/>
            <a:ext cx="2099054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Functionality</a:t>
            </a:r>
          </a:p>
        </p:txBody>
      </p:sp>
      <p:sp>
        <p:nvSpPr>
          <p:cNvPr id="91" name="Shape 91"/>
          <p:cNvSpPr/>
          <p:nvPr/>
        </p:nvSpPr>
        <p:spPr>
          <a:xfrm>
            <a:off x="1819719" y="1473399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2111666" y="1374453"/>
            <a:ext cx="217169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tx2"/>
                </a:solidFill>
              </a:rPr>
              <a:t>Key/Value Store</a:t>
            </a:r>
          </a:p>
        </p:txBody>
      </p:sp>
      <p:sp>
        <p:nvSpPr>
          <p:cNvPr id="93" name="Shape 93"/>
          <p:cNvSpPr/>
          <p:nvPr/>
        </p:nvSpPr>
        <p:spPr>
          <a:xfrm>
            <a:off x="6338141" y="4830961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6681949" y="4732016"/>
            <a:ext cx="103925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tx2"/>
                </a:solidFill>
              </a:rPr>
              <a:t>RDBMS</a:t>
            </a:r>
          </a:p>
        </p:txBody>
      </p:sp>
      <p:sp>
        <p:nvSpPr>
          <p:cNvPr id="95" name="Shape 95"/>
          <p:cNvSpPr/>
          <p:nvPr/>
        </p:nvSpPr>
        <p:spPr>
          <a:xfrm>
            <a:off x="4471836" y="2000250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792464" y="1862832"/>
            <a:ext cx="163666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1893137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 advAuto="0"/>
      <p:bldP spid="92" grpId="0" animBg="1" advAuto="0"/>
      <p:bldP spid="93" grpId="0" animBg="1" advAuto="0"/>
      <p:bldP spid="94" grpId="0" animBg="1" advAuto="0"/>
      <p:bldP spid="95" grpId="0" animBg="1" advAuto="0"/>
      <p:bldP spid="96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8" y="4024879"/>
            <a:ext cx="1991360" cy="762000"/>
          </a:xfrm>
          <a:prstGeom prst="rect">
            <a:avLst/>
          </a:prstGeom>
        </p:spPr>
      </p:pic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61" y="5043308"/>
            <a:ext cx="3586867" cy="13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112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0" y="5517067"/>
            <a:ext cx="8229600" cy="1143000"/>
          </a:xfrm>
        </p:spPr>
        <p:txBody>
          <a:bodyPr/>
          <a:lstStyle/>
          <a:p>
            <a:r>
              <a:rPr lang="en-US" dirty="0" smtClean="0"/>
              <a:t>Key-Value</a:t>
            </a:r>
            <a:endParaRPr lang="en-US" dirty="0"/>
          </a:p>
        </p:txBody>
      </p:sp>
      <p:pic>
        <p:nvPicPr>
          <p:cNvPr id="3" name="Picture 2" descr="Jon-HeadShot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22" y="470147"/>
            <a:ext cx="655755" cy="851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8951" y="1380311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07972" y="1749643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950712" y="2475743"/>
            <a:ext cx="2706958" cy="1962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Information…. </a:t>
            </a:r>
          </a:p>
          <a:p>
            <a:pPr algn="ctr"/>
            <a:r>
              <a:rPr lang="en-US" dirty="0" smtClean="0"/>
              <a:t>Password, Preferences, etc…..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4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Family</a:t>
            </a:r>
            <a:endParaRPr lang="en-US" dirty="0"/>
          </a:p>
        </p:txBody>
      </p:sp>
      <p:pic>
        <p:nvPicPr>
          <p:cNvPr id="4" name="Picture 3" descr="Jon-HeadShot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0" y="274638"/>
            <a:ext cx="655755" cy="851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439" y="1184802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14460" y="1554134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7200" y="2280234"/>
            <a:ext cx="7920256" cy="406946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872" y="2501398"/>
            <a:ext cx="1552331" cy="36302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Jmills37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3203" y="2501398"/>
            <a:ext cx="2360570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23773" y="2501398"/>
            <a:ext cx="3361246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63203" y="3168439"/>
            <a:ext cx="2360570" cy="29631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Password: </a:t>
            </a:r>
            <a:r>
              <a:rPr lang="en-US" dirty="0" err="1" smtClean="0">
                <a:solidFill>
                  <a:schemeClr val="tx1"/>
                </a:solidFill>
              </a:rPr>
              <a:t>sfjs;ofjsdo;jf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Last Login: 1/27/14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Trusted Devices: XXXXX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3773" y="3168439"/>
            <a:ext cx="3361246" cy="2963194"/>
          </a:xfrm>
          <a:prstGeom prst="rect">
            <a:avLst/>
          </a:prstGeom>
          <a:solidFill>
            <a:srgbClr val="A6A6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Screen Orientation: L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Favorite Stories: </a:t>
            </a:r>
            <a:r>
              <a:rPr lang="en-US" dirty="0" err="1" smtClean="0">
                <a:solidFill>
                  <a:schemeClr val="tx1"/>
                </a:solidFill>
              </a:rPr>
              <a:t>adsodkfjsdot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Contact Preference: Push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7918"/>
            <a:ext cx="9144000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Big </a:t>
            </a:r>
            <a:r>
              <a:rPr lang="en-US" sz="5400" dirty="0"/>
              <a:t>data is like teenage sex: everyone talks about it, nobody really knows how to do it</a:t>
            </a:r>
            <a:r>
              <a:rPr lang="en-US" sz="5400" dirty="0" smtClean="0"/>
              <a:t>,</a:t>
            </a:r>
          </a:p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everyone </a:t>
            </a:r>
            <a:r>
              <a:rPr lang="en-US" sz="5400" dirty="0"/>
              <a:t>thinks everyone else is doing it, so everyone claims they are doing it...</a:t>
            </a:r>
          </a:p>
        </p:txBody>
      </p:sp>
    </p:spTree>
    <p:extLst>
      <p:ext uri="{BB962C8B-B14F-4D97-AF65-F5344CB8AC3E}">
        <p14:creationId xmlns:p14="http://schemas.microsoft.com/office/powerpoint/2010/main" val="24894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4" name="Picture 3" descr="MS-Word-2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7192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5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078" y="1417638"/>
            <a:ext cx="7885747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 smtClean="0"/>
              <a:t>    "_id": {</a:t>
            </a:r>
          </a:p>
          <a:p>
            <a:r>
              <a:rPr lang="en-US" dirty="0" smtClean="0"/>
              <a:t>        "$</a:t>
            </a:r>
            <a:r>
              <a:rPr lang="en-US" dirty="0" err="1" smtClean="0"/>
              <a:t>oid</a:t>
            </a:r>
            <a:r>
              <a:rPr lang="en-US" dirty="0" smtClean="0"/>
              <a:t>": "515d9885e4b035b7009ddc1c"</a:t>
            </a:r>
          </a:p>
          <a:p>
            <a:r>
              <a:rPr lang="en-US" dirty="0" smtClean="0"/>
              <a:t>    },</a:t>
            </a:r>
          </a:p>
          <a:p>
            <a:r>
              <a:rPr lang="en-US" dirty="0" smtClean="0"/>
              <a:t>    "id": 9948,</a:t>
            </a:r>
          </a:p>
          <a:p>
            <a:r>
              <a:rPr lang="en-US" dirty="0" smtClean="0"/>
              <a:t>    "name": "Managing Developers",</a:t>
            </a:r>
          </a:p>
          <a:p>
            <a:r>
              <a:rPr lang="en-US" dirty="0" smtClean="0"/>
              <a:t>    "level": 100,</a:t>
            </a:r>
          </a:p>
          <a:p>
            <a:r>
              <a:rPr lang="en-US" dirty="0" smtClean="0"/>
              <a:t>    "length": "1 Hour",</a:t>
            </a:r>
          </a:p>
          <a:p>
            <a:r>
              <a:rPr lang="en-US" dirty="0" smtClean="0"/>
              <a:t>    "synopsis": “",</a:t>
            </a:r>
          </a:p>
          <a:p>
            <a:r>
              <a:rPr lang="en-US" dirty="0" smtClean="0"/>
              <a:t>    "room": 2207,</a:t>
            </a:r>
          </a:p>
          <a:p>
            <a:r>
              <a:rPr lang="en-US" dirty="0" smtClean="0"/>
              <a:t>    "slot": "Saturday 9:40",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speakerName</a:t>
            </a:r>
            <a:r>
              <a:rPr lang="en-US" dirty="0" smtClean="0"/>
              <a:t>": "Jonathan Mills",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speakerId</a:t>
            </a:r>
            <a:r>
              <a:rPr lang="en-US" dirty="0" smtClean="0"/>
              <a:t>": 9912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14505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12"/>
          <a:stretch/>
        </p:blipFill>
        <p:spPr>
          <a:xfrm>
            <a:off x="6170890" y="905668"/>
            <a:ext cx="795304" cy="1149338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 flipV="1">
            <a:off x="5170214" y="2055006"/>
            <a:ext cx="1000676" cy="10005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563474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2"/>
          <a:stretch/>
        </p:blipFill>
        <p:spPr>
          <a:xfrm>
            <a:off x="4168811" y="2664379"/>
            <a:ext cx="1006891" cy="1131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8811" y="2203860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Worked With</a:t>
            </a:r>
          </a:p>
        </p:txBody>
      </p:sp>
      <p:pic>
        <p:nvPicPr>
          <p:cNvPr id="9" name="Picture 8" descr="7332958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041" r="-42946" b="64527"/>
          <a:stretch/>
        </p:blipFill>
        <p:spPr>
          <a:xfrm>
            <a:off x="1587757" y="3875694"/>
            <a:ext cx="1414272" cy="1491240"/>
          </a:xfrm>
          <a:prstGeom prst="rect">
            <a:avLst/>
          </a:prstGeom>
        </p:spPr>
      </p:pic>
      <p:pic>
        <p:nvPicPr>
          <p:cNvPr id="10" name="Picture 9" descr="732101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2"/>
          <a:stretch/>
        </p:blipFill>
        <p:spPr>
          <a:xfrm>
            <a:off x="6170890" y="4169951"/>
            <a:ext cx="1140976" cy="111763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1"/>
            <a:endCxn id="9" idx="3"/>
          </p:cNvCxnSpPr>
          <p:nvPr/>
        </p:nvCxnSpPr>
        <p:spPr>
          <a:xfrm rot="10800000" flipV="1">
            <a:off x="3002029" y="3230360"/>
            <a:ext cx="1166782" cy="13909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0" idx="1"/>
          </p:cNvCxnSpPr>
          <p:nvPr/>
        </p:nvCxnSpPr>
        <p:spPr>
          <a:xfrm>
            <a:off x="5170216" y="3796341"/>
            <a:ext cx="1000674" cy="9324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3819" y="3650402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3621" y="3796340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2465979" y="5397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09832" y="2080661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8664" y="5366934"/>
            <a:ext cx="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34573" y="5408204"/>
            <a:ext cx="6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1569" y="3888521"/>
            <a:ext cx="73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Susan</a:t>
            </a:r>
          </a:p>
        </p:txBody>
      </p:sp>
    </p:spTree>
    <p:extLst>
      <p:ext uri="{BB962C8B-B14F-4D97-AF65-F5344CB8AC3E}">
        <p14:creationId xmlns:p14="http://schemas.microsoft.com/office/powerpoint/2010/main" val="29045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5" grpId="0"/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ns_drw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4" y="127391"/>
            <a:ext cx="8605899" cy="6433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2782" y="54180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609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586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623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9" y="15595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Customer Insight</a:t>
            </a:r>
          </a:p>
        </p:txBody>
      </p:sp>
      <p:pic>
        <p:nvPicPr>
          <p:cNvPr id="4" name="Picture 3" descr="walmar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32"/>
            <a:ext cx="5239991" cy="1532488"/>
          </a:xfrm>
          <a:prstGeom prst="rect">
            <a:avLst/>
          </a:prstGeom>
        </p:spPr>
      </p:pic>
      <p:pic>
        <p:nvPicPr>
          <p:cNvPr id="5" name="Picture 4" descr="netflix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4" y="4181823"/>
            <a:ext cx="4271376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Netflix Series?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10" y="2668158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British Shows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733968" y="4310101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Kevin Spacey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64822" y="5759630"/>
            <a:ext cx="330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David Fincher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267" y="1693364"/>
            <a:ext cx="386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Political Dramas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265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ends-graph-blo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9" y="1417637"/>
            <a:ext cx="6834713" cy="42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Of Cards?</a:t>
            </a:r>
            <a:endParaRPr lang="en-US" dirty="0"/>
          </a:p>
        </p:txBody>
      </p:sp>
      <p:pic>
        <p:nvPicPr>
          <p:cNvPr id="4" name="Picture 3" descr="carr-graphic-pop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b="5914"/>
          <a:stretch/>
        </p:blipFill>
        <p:spPr>
          <a:xfrm>
            <a:off x="2683113" y="1721750"/>
            <a:ext cx="3606800" cy="3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8310" y="1424231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651" y="5208039"/>
            <a:ext cx="4351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Closer To Home….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742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01" y="426835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Evade The Hype…..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start with the data….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with a need… use data as a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your data really big? </a:t>
            </a:r>
          </a:p>
          <a:p>
            <a:pPr marL="0" indent="0">
              <a:buNone/>
            </a:pPr>
            <a:r>
              <a:rPr lang="en-US" dirty="0" smtClean="0"/>
              <a:t>Does the insight your data could provide really matter?</a:t>
            </a:r>
          </a:p>
          <a:p>
            <a:pPr marL="0" indent="0">
              <a:buNone/>
            </a:pPr>
            <a:r>
              <a:rPr lang="en-US" dirty="0" smtClean="0"/>
              <a:t>Are you ready for the volume you will get if you collect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45" y="-327809"/>
            <a:ext cx="10323562" cy="766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0" y="1739934"/>
            <a:ext cx="8229600" cy="1143000"/>
          </a:xfrm>
        </p:spPr>
        <p:txBody>
          <a:bodyPr/>
          <a:lstStyle/>
          <a:p>
            <a:r>
              <a:rPr lang="en-US" dirty="0" smtClean="0"/>
              <a:t>Be a Skeptic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146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-mortality-rate-infant-per-1-000-live-births-wb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4" y="1148422"/>
            <a:ext cx="8728585" cy="39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4255737"/>
            <a:ext cx="4984750" cy="1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3809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Slq</a:t>
            </a:r>
            <a:r>
              <a:rPr lang="en-US" dirty="0" smtClean="0"/>
              <a:t> Server can handle databases over 3 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857250"/>
            <a:ext cx="3913533" cy="6000750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235580"/>
            <a:ext cx="902160" cy="1383312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235580"/>
            <a:ext cx="902160" cy="1383312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1636748"/>
            <a:ext cx="902160" cy="1383312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3142043"/>
            <a:ext cx="902160" cy="1383312"/>
          </a:xfrm>
          <a:prstGeom prst="rect">
            <a:avLst/>
          </a:prstGeom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4525355"/>
            <a:ext cx="902160" cy="1383312"/>
          </a:xfrm>
          <a:prstGeom prst="rect">
            <a:avLst/>
          </a:prstGeom>
        </p:spPr>
      </p:pic>
      <p:pic>
        <p:nvPicPr>
          <p:cNvPr id="12" name="Picture 1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4404921"/>
            <a:ext cx="902160" cy="1383312"/>
          </a:xfrm>
          <a:prstGeom prst="rect">
            <a:avLst/>
          </a:prstGeom>
        </p:spPr>
      </p:pic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4368307"/>
            <a:ext cx="902160" cy="1383312"/>
          </a:xfrm>
          <a:prstGeom prst="rect">
            <a:avLst/>
          </a:prstGeom>
        </p:spPr>
      </p:pic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3020060"/>
            <a:ext cx="902160" cy="1383312"/>
          </a:xfrm>
          <a:prstGeom prst="rect">
            <a:avLst/>
          </a:prstGeom>
        </p:spPr>
      </p:pic>
      <p:pic>
        <p:nvPicPr>
          <p:cNvPr id="15" name="Picture 14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2984995"/>
            <a:ext cx="902160" cy="1383312"/>
          </a:xfrm>
          <a:prstGeom prst="rect">
            <a:avLst/>
          </a:prstGeom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1557834"/>
            <a:ext cx="902160" cy="1383312"/>
          </a:xfrm>
          <a:prstGeom prst="rect">
            <a:avLst/>
          </a:prstGeom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1586358"/>
            <a:ext cx="902160" cy="1383312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23" y="128143"/>
            <a:ext cx="951009" cy="1458214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56" y="156666"/>
            <a:ext cx="913805" cy="1401168"/>
          </a:xfrm>
          <a:prstGeom prst="rect">
            <a:avLst/>
          </a:prstGeom>
        </p:spPr>
      </p:pic>
      <p:pic>
        <p:nvPicPr>
          <p:cNvPr id="22" name="Picture 2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4525355"/>
            <a:ext cx="902160" cy="1383312"/>
          </a:xfrm>
          <a:prstGeom prst="rect">
            <a:avLst/>
          </a:prstGeom>
        </p:spPr>
      </p:pic>
      <p:pic>
        <p:nvPicPr>
          <p:cNvPr id="23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3127859"/>
            <a:ext cx="902160" cy="1383312"/>
          </a:xfrm>
          <a:prstGeom prst="rect">
            <a:avLst/>
          </a:prstGeom>
        </p:spPr>
      </p:pic>
      <p:pic>
        <p:nvPicPr>
          <p:cNvPr id="24" name="Picture 2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1586357"/>
            <a:ext cx="902160" cy="1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737"/>
            <a:ext cx="4559300" cy="1462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9083" y="1918725"/>
            <a:ext cx="2266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Big Table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789083" y="4420112"/>
            <a:ext cx="275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DynamoDB</a:t>
            </a:r>
            <a:endParaRPr lang="en-US" sz="4400" dirty="0"/>
          </a:p>
        </p:txBody>
      </p:sp>
      <p:sp>
        <p:nvSpPr>
          <p:cNvPr id="3" name="Right Arrow 2"/>
          <p:cNvSpPr/>
          <p:nvPr/>
        </p:nvSpPr>
        <p:spPr>
          <a:xfrm>
            <a:off x="4404783" y="2216581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04783" y="4780624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8765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9649</TotalTime>
  <Words>879</Words>
  <Application>Microsoft Macintosh PowerPoint</Application>
  <PresentationFormat>On-screen Show (4:3)</PresentationFormat>
  <Paragraphs>206</Paragraphs>
  <Slides>52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Demystifying Big Data</vt:lpstr>
      <vt:lpstr>Who Is This Guy?</vt:lpstr>
      <vt:lpstr>PowerPoint Presentation</vt:lpstr>
      <vt:lpstr>Why Big Data?</vt:lpstr>
      <vt:lpstr>PowerPoint Presentation</vt:lpstr>
      <vt:lpstr>PowerPoint Presentation</vt:lpstr>
      <vt:lpstr>PowerPoint Presentation</vt:lpstr>
      <vt:lpstr>PowerPoint Presentation</vt:lpstr>
      <vt:lpstr>What Is Big Data?</vt:lpstr>
      <vt:lpstr>PowerPoint Presentation</vt:lpstr>
      <vt:lpstr>PowerPoint Presentation</vt:lpstr>
      <vt:lpstr>PowerPoint Presentation</vt:lpstr>
      <vt:lpstr>PowerPoint Presentation</vt:lpstr>
      <vt:lpstr>Map Reduce </vt:lpstr>
      <vt:lpstr>Map Reduce?</vt:lpstr>
      <vt:lpstr>PowerPoint Presentation</vt:lpstr>
      <vt:lpstr>PowerPoint Presentation</vt:lpstr>
      <vt:lpstr>But it doesn’t end there….</vt:lpstr>
      <vt:lpstr>PowerPoint Presentation</vt:lpstr>
      <vt:lpstr>Hadoop vs NoSql</vt:lpstr>
      <vt:lpstr>Why is it called NoSql?</vt:lpstr>
      <vt:lpstr>PowerPoint Presentation</vt:lpstr>
      <vt:lpstr>NoSql Characteristics</vt:lpstr>
      <vt:lpstr>PowerPoint Presentation</vt:lpstr>
      <vt:lpstr>PowerPoint Presentation</vt:lpstr>
      <vt:lpstr>PowerPoint Presentation</vt:lpstr>
      <vt:lpstr>PowerPoint Presentation</vt:lpstr>
      <vt:lpstr>Key-Value</vt:lpstr>
      <vt:lpstr>Column Family</vt:lpstr>
      <vt:lpstr>Document</vt:lpstr>
      <vt:lpstr>Document</vt:lpstr>
      <vt:lpstr>Document</vt:lpstr>
      <vt:lpstr>Graph DBS</vt:lpstr>
      <vt:lpstr>Graph DBS</vt:lpstr>
      <vt:lpstr>PowerPoint Presentation</vt:lpstr>
      <vt:lpstr>PowerPoint Presentation</vt:lpstr>
      <vt:lpstr>PowerPoint Presentation</vt:lpstr>
      <vt:lpstr>Why Would I Do This?  </vt:lpstr>
      <vt:lpstr>What Is The Next Netflix Series?</vt:lpstr>
      <vt:lpstr>House Of Cards?</vt:lpstr>
      <vt:lpstr>Why Would I Do This?  </vt:lpstr>
      <vt:lpstr>Why Would I Do This?  </vt:lpstr>
      <vt:lpstr>Why Would I Do This?  </vt:lpstr>
      <vt:lpstr>Why Should I Care?</vt:lpstr>
      <vt:lpstr>Don’t start with the data….</vt:lpstr>
      <vt:lpstr>Why Should I Care? </vt:lpstr>
      <vt:lpstr>Be a Skeptic</vt:lpstr>
      <vt:lpstr>PowerPoint Presentation</vt:lpstr>
      <vt:lpstr>PowerPoint Presentation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Jonathan Mills</dc:creator>
  <cp:lastModifiedBy>Jon</cp:lastModifiedBy>
  <cp:revision>39</cp:revision>
  <dcterms:created xsi:type="dcterms:W3CDTF">2013-11-14T16:40:58Z</dcterms:created>
  <dcterms:modified xsi:type="dcterms:W3CDTF">2014-06-23T15:02:37Z</dcterms:modified>
</cp:coreProperties>
</file>